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50" d="100"/>
          <a:sy n="50" d="100"/>
        </p:scale>
        <p:origin x="1092" y="4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0113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989648" y="1798915"/>
            <a:ext cx="7164705" cy="2968943"/>
          </a:xfrm>
          <a:prstGeom prst="rect">
            <a:avLst/>
          </a:prstGeom>
          <a:noFill/>
          <a:ln/>
        </p:spPr>
        <p:txBody>
          <a:bodyPr wrap="square" rtlCol="0" anchor="t"/>
          <a:lstStyle/>
          <a:p>
            <a:pPr marL="0" indent="0">
              <a:lnSpc>
                <a:spcPts val="7793"/>
              </a:lnSpc>
              <a:buNone/>
            </a:pPr>
            <a:r>
              <a:rPr lang="en-US" sz="6235" dirty="0">
                <a:solidFill>
                  <a:srgbClr val="F2F0F4"/>
                </a:solidFill>
                <a:latin typeface="Montserrat" pitchFamily="34" charset="0"/>
                <a:ea typeface="Montserrat" pitchFamily="34" charset="-122"/>
                <a:cs typeface="Montserrat" pitchFamily="34" charset="-120"/>
              </a:rPr>
              <a:t>Conditional statements in C language</a:t>
            </a:r>
            <a:endParaRPr lang="en-US" sz="6235" dirty="0"/>
          </a:p>
        </p:txBody>
      </p:sp>
      <p:sp>
        <p:nvSpPr>
          <p:cNvPr id="6" name="Text 2"/>
          <p:cNvSpPr/>
          <p:nvPr/>
        </p:nvSpPr>
        <p:spPr>
          <a:xfrm>
            <a:off x="989648" y="5163741"/>
            <a:ext cx="7164705" cy="1266944"/>
          </a:xfrm>
          <a:prstGeom prst="rect">
            <a:avLst/>
          </a:prstGeom>
          <a:noFill/>
          <a:ln/>
        </p:spPr>
        <p:txBody>
          <a:bodyPr wrap="square" rtlCol="0" anchor="t"/>
          <a:lstStyle/>
          <a:p>
            <a:pPr marL="0" indent="0">
              <a:lnSpc>
                <a:spcPts val="3325"/>
              </a:lnSpc>
              <a:buNone/>
            </a:pPr>
            <a:r>
              <a:rPr lang="en-US" sz="2078" dirty="0">
                <a:solidFill>
                  <a:srgbClr val="DCD7E5"/>
                </a:solidFill>
                <a:latin typeface="Heebo" pitchFamily="34" charset="0"/>
                <a:ea typeface="Heebo" pitchFamily="34" charset="-122"/>
                <a:cs typeface="Heebo" pitchFamily="34" charset="-120"/>
              </a:rPr>
              <a:t>Learn about the power of conditional statements in C language and how they are essential in programming to control the flow of execution based on different conditions.</a:t>
            </a:r>
            <a:endParaRPr lang="en-US" sz="2078"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989648" y="1657231"/>
            <a:ext cx="10256520" cy="824746"/>
          </a:xfrm>
          <a:prstGeom prst="rect">
            <a:avLst/>
          </a:prstGeom>
          <a:noFill/>
          <a:ln/>
        </p:spPr>
        <p:txBody>
          <a:bodyPr wrap="none" rtlCol="0" anchor="t"/>
          <a:lstStyle/>
          <a:p>
            <a:pPr marL="0" indent="0">
              <a:lnSpc>
                <a:spcPts val="6494"/>
              </a:lnSpc>
              <a:buNone/>
            </a:pPr>
            <a:r>
              <a:rPr lang="en-US" sz="5195" dirty="0">
                <a:solidFill>
                  <a:srgbClr val="F2F0F4"/>
                </a:solidFill>
                <a:latin typeface="Montserrat" pitchFamily="34" charset="0"/>
                <a:ea typeface="Montserrat" pitchFamily="34" charset="-122"/>
                <a:cs typeface="Montserrat" pitchFamily="34" charset="-120"/>
              </a:rPr>
              <a:t>Examples of switch statements</a:t>
            </a:r>
            <a:endParaRPr lang="en-US" sz="5195" dirty="0"/>
          </a:p>
        </p:txBody>
      </p:sp>
      <p:sp>
        <p:nvSpPr>
          <p:cNvPr id="5" name="Shape 2"/>
          <p:cNvSpPr/>
          <p:nvPr/>
        </p:nvSpPr>
        <p:spPr>
          <a:xfrm>
            <a:off x="989648" y="3009781"/>
            <a:ext cx="12651105" cy="3562588"/>
          </a:xfrm>
          <a:prstGeom prst="roundRect">
            <a:avLst>
              <a:gd name="adj" fmla="val 3334"/>
            </a:avLst>
          </a:prstGeom>
          <a:noFill/>
          <a:ln w="16431">
            <a:solidFill>
              <a:srgbClr val="FFFFFF">
                <a:alpha val="24000"/>
              </a:srgbClr>
            </a:solidFill>
            <a:prstDash val="solid"/>
          </a:ln>
        </p:spPr>
      </p:sp>
      <p:sp>
        <p:nvSpPr>
          <p:cNvPr id="6" name="Shape 3"/>
          <p:cNvSpPr/>
          <p:nvPr/>
        </p:nvSpPr>
        <p:spPr>
          <a:xfrm>
            <a:off x="1006078" y="3026212"/>
            <a:ext cx="12618244" cy="1176576"/>
          </a:xfrm>
          <a:prstGeom prst="rect">
            <a:avLst/>
          </a:prstGeom>
          <a:solidFill>
            <a:srgbClr val="FFFFFF">
              <a:alpha val="4000"/>
            </a:srgbClr>
          </a:solidFill>
          <a:ln/>
        </p:spPr>
      </p:sp>
      <p:sp>
        <p:nvSpPr>
          <p:cNvPr id="7" name="Text 4"/>
          <p:cNvSpPr/>
          <p:nvPr/>
        </p:nvSpPr>
        <p:spPr>
          <a:xfrm>
            <a:off x="1269921" y="3192185"/>
            <a:ext cx="2639258" cy="412313"/>
          </a:xfrm>
          <a:prstGeom prst="rect">
            <a:avLst/>
          </a:prstGeom>
          <a:noFill/>
          <a:ln/>
        </p:spPr>
        <p:txBody>
          <a:bodyPr wrap="none" rtlCol="0" anchor="t"/>
          <a:lstStyle/>
          <a:p>
            <a:pPr marL="0" indent="0">
              <a:lnSpc>
                <a:spcPts val="3247"/>
              </a:lnSpc>
              <a:buNone/>
            </a:pPr>
            <a:r>
              <a:rPr lang="en-US" sz="2598" dirty="0">
                <a:solidFill>
                  <a:srgbClr val="F2F0F4"/>
                </a:solidFill>
                <a:latin typeface="Montserrat" pitchFamily="34" charset="0"/>
                <a:ea typeface="Montserrat" pitchFamily="34" charset="-122"/>
                <a:cs typeface="Montserrat" pitchFamily="34" charset="-120"/>
              </a:rPr>
              <a:t>Example 1</a:t>
            </a:r>
            <a:endParaRPr lang="en-US" sz="2598" dirty="0"/>
          </a:p>
        </p:txBody>
      </p:sp>
      <p:sp>
        <p:nvSpPr>
          <p:cNvPr id="8" name="Text 5"/>
          <p:cNvSpPr/>
          <p:nvPr/>
        </p:nvSpPr>
        <p:spPr>
          <a:xfrm>
            <a:off x="7582853" y="3192185"/>
            <a:ext cx="5777627" cy="844629"/>
          </a:xfrm>
          <a:prstGeom prst="rect">
            <a:avLst/>
          </a:prstGeom>
          <a:noFill/>
          <a:ln/>
        </p:spPr>
        <p:txBody>
          <a:bodyPr wrap="square" rtlCol="0" anchor="t"/>
          <a:lstStyle/>
          <a:p>
            <a:pPr marL="0" indent="0">
              <a:lnSpc>
                <a:spcPts val="3325"/>
              </a:lnSpc>
              <a:buNone/>
            </a:pPr>
            <a:r>
              <a:rPr lang="en-US" sz="2078" dirty="0">
                <a:solidFill>
                  <a:srgbClr val="DCD7E5"/>
                </a:solidFill>
                <a:latin typeface="Heebo" pitchFamily="34" charset="0"/>
                <a:ea typeface="Heebo" pitchFamily="34" charset="-122"/>
                <a:cs typeface="Heebo" pitchFamily="34" charset="-120"/>
              </a:rPr>
              <a:t>Determine the day of the week based on a given number from 1 to 7.</a:t>
            </a:r>
            <a:endParaRPr lang="en-US" sz="2078" dirty="0"/>
          </a:p>
        </p:txBody>
      </p:sp>
      <p:sp>
        <p:nvSpPr>
          <p:cNvPr id="9" name="Shape 6"/>
          <p:cNvSpPr/>
          <p:nvPr/>
        </p:nvSpPr>
        <p:spPr>
          <a:xfrm>
            <a:off x="1006078" y="4202787"/>
            <a:ext cx="12618244" cy="1176576"/>
          </a:xfrm>
          <a:prstGeom prst="rect">
            <a:avLst/>
          </a:prstGeom>
          <a:solidFill>
            <a:srgbClr val="000000">
              <a:alpha val="4000"/>
            </a:srgbClr>
          </a:solidFill>
          <a:ln/>
        </p:spPr>
      </p:sp>
      <p:sp>
        <p:nvSpPr>
          <p:cNvPr id="10" name="Text 7"/>
          <p:cNvSpPr/>
          <p:nvPr/>
        </p:nvSpPr>
        <p:spPr>
          <a:xfrm>
            <a:off x="1269921" y="4368760"/>
            <a:ext cx="2639258" cy="412313"/>
          </a:xfrm>
          <a:prstGeom prst="rect">
            <a:avLst/>
          </a:prstGeom>
          <a:noFill/>
          <a:ln/>
        </p:spPr>
        <p:txBody>
          <a:bodyPr wrap="none" rtlCol="0" anchor="t"/>
          <a:lstStyle/>
          <a:p>
            <a:pPr marL="0" indent="0">
              <a:lnSpc>
                <a:spcPts val="3247"/>
              </a:lnSpc>
              <a:buNone/>
            </a:pPr>
            <a:r>
              <a:rPr lang="en-US" sz="2598" dirty="0">
                <a:solidFill>
                  <a:srgbClr val="F2F0F4"/>
                </a:solidFill>
                <a:latin typeface="Montserrat" pitchFamily="34" charset="0"/>
                <a:ea typeface="Montserrat" pitchFamily="34" charset="-122"/>
                <a:cs typeface="Montserrat" pitchFamily="34" charset="-120"/>
              </a:rPr>
              <a:t>Example 2</a:t>
            </a:r>
            <a:endParaRPr lang="en-US" sz="2598" dirty="0"/>
          </a:p>
        </p:txBody>
      </p:sp>
      <p:sp>
        <p:nvSpPr>
          <p:cNvPr id="11" name="Text 8"/>
          <p:cNvSpPr/>
          <p:nvPr/>
        </p:nvSpPr>
        <p:spPr>
          <a:xfrm>
            <a:off x="7582853" y="4368760"/>
            <a:ext cx="5777627" cy="844629"/>
          </a:xfrm>
          <a:prstGeom prst="rect">
            <a:avLst/>
          </a:prstGeom>
          <a:noFill/>
          <a:ln/>
        </p:spPr>
        <p:txBody>
          <a:bodyPr wrap="square" rtlCol="0" anchor="t"/>
          <a:lstStyle/>
          <a:p>
            <a:pPr marL="0" indent="0">
              <a:lnSpc>
                <a:spcPts val="3325"/>
              </a:lnSpc>
              <a:buNone/>
            </a:pPr>
            <a:r>
              <a:rPr lang="en-US" sz="2078" dirty="0">
                <a:solidFill>
                  <a:srgbClr val="DCD7E5"/>
                </a:solidFill>
                <a:latin typeface="Heebo" pitchFamily="34" charset="0"/>
                <a:ea typeface="Heebo" pitchFamily="34" charset="-122"/>
                <a:cs typeface="Heebo" pitchFamily="34" charset="-120"/>
              </a:rPr>
              <a:t>Perform different calculations based on the selected operation (+, -, *, /).</a:t>
            </a:r>
            <a:endParaRPr lang="en-US" sz="2078" dirty="0"/>
          </a:p>
        </p:txBody>
      </p:sp>
      <p:sp>
        <p:nvSpPr>
          <p:cNvPr id="12" name="Shape 9"/>
          <p:cNvSpPr/>
          <p:nvPr/>
        </p:nvSpPr>
        <p:spPr>
          <a:xfrm>
            <a:off x="1006078" y="5379363"/>
            <a:ext cx="12618244" cy="1176576"/>
          </a:xfrm>
          <a:prstGeom prst="rect">
            <a:avLst/>
          </a:prstGeom>
          <a:solidFill>
            <a:srgbClr val="FFFFFF">
              <a:alpha val="4000"/>
            </a:srgbClr>
          </a:solidFill>
          <a:ln/>
        </p:spPr>
      </p:sp>
      <p:sp>
        <p:nvSpPr>
          <p:cNvPr id="13" name="Text 10"/>
          <p:cNvSpPr/>
          <p:nvPr/>
        </p:nvSpPr>
        <p:spPr>
          <a:xfrm>
            <a:off x="1269921" y="5545336"/>
            <a:ext cx="2639258" cy="412313"/>
          </a:xfrm>
          <a:prstGeom prst="rect">
            <a:avLst/>
          </a:prstGeom>
          <a:noFill/>
          <a:ln/>
        </p:spPr>
        <p:txBody>
          <a:bodyPr wrap="none" rtlCol="0" anchor="t"/>
          <a:lstStyle/>
          <a:p>
            <a:pPr marL="0" indent="0">
              <a:lnSpc>
                <a:spcPts val="3247"/>
              </a:lnSpc>
              <a:buNone/>
            </a:pPr>
            <a:r>
              <a:rPr lang="en-US" sz="2598" dirty="0">
                <a:solidFill>
                  <a:srgbClr val="F2F0F4"/>
                </a:solidFill>
                <a:latin typeface="Montserrat" pitchFamily="34" charset="0"/>
                <a:ea typeface="Montserrat" pitchFamily="34" charset="-122"/>
                <a:cs typeface="Montserrat" pitchFamily="34" charset="-120"/>
              </a:rPr>
              <a:t>Example 3</a:t>
            </a:r>
            <a:endParaRPr lang="en-US" sz="2598" dirty="0"/>
          </a:p>
        </p:txBody>
      </p:sp>
      <p:sp>
        <p:nvSpPr>
          <p:cNvPr id="14" name="Text 11"/>
          <p:cNvSpPr/>
          <p:nvPr/>
        </p:nvSpPr>
        <p:spPr>
          <a:xfrm>
            <a:off x="7582853" y="5545336"/>
            <a:ext cx="5777627" cy="844629"/>
          </a:xfrm>
          <a:prstGeom prst="rect">
            <a:avLst/>
          </a:prstGeom>
          <a:noFill/>
          <a:ln/>
        </p:spPr>
        <p:txBody>
          <a:bodyPr wrap="square" rtlCol="0" anchor="t"/>
          <a:lstStyle/>
          <a:p>
            <a:pPr marL="0" indent="0">
              <a:lnSpc>
                <a:spcPts val="3325"/>
              </a:lnSpc>
              <a:buNone/>
            </a:pPr>
            <a:r>
              <a:rPr lang="en-US" sz="2078" dirty="0">
                <a:solidFill>
                  <a:srgbClr val="DCD7E5"/>
                </a:solidFill>
                <a:latin typeface="Heebo" pitchFamily="34" charset="0"/>
                <a:ea typeface="Heebo" pitchFamily="34" charset="-122"/>
                <a:cs typeface="Heebo" pitchFamily="34" charset="-120"/>
              </a:rPr>
              <a:t>Display the name of a month based on a given number from 1 to 12.</a:t>
            </a:r>
            <a:endParaRPr lang="en-US" sz="2078"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14630400" cy="3299103"/>
          </a:xfrm>
          <a:prstGeom prst="rect">
            <a:avLst/>
          </a:prstGeom>
        </p:spPr>
      </p:pic>
      <p:sp>
        <p:nvSpPr>
          <p:cNvPr id="5" name="Text 1"/>
          <p:cNvSpPr/>
          <p:nvPr/>
        </p:nvSpPr>
        <p:spPr>
          <a:xfrm>
            <a:off x="989648" y="4160996"/>
            <a:ext cx="5278517" cy="824746"/>
          </a:xfrm>
          <a:prstGeom prst="rect">
            <a:avLst/>
          </a:prstGeom>
          <a:noFill/>
          <a:ln/>
        </p:spPr>
        <p:txBody>
          <a:bodyPr wrap="none" rtlCol="0" anchor="t"/>
          <a:lstStyle/>
          <a:p>
            <a:pPr marL="0" indent="0">
              <a:lnSpc>
                <a:spcPts val="6494"/>
              </a:lnSpc>
              <a:buNone/>
            </a:pPr>
            <a:r>
              <a:rPr lang="en-US" sz="5195" dirty="0">
                <a:solidFill>
                  <a:srgbClr val="F2F0F4"/>
                </a:solidFill>
                <a:latin typeface="Montserrat" pitchFamily="34" charset="0"/>
                <a:ea typeface="Montserrat" pitchFamily="34" charset="-122"/>
                <a:cs typeface="Montserrat" pitchFamily="34" charset="-120"/>
              </a:rPr>
              <a:t>Conclusion</a:t>
            </a:r>
            <a:endParaRPr lang="en-US" sz="5195" dirty="0"/>
          </a:p>
        </p:txBody>
      </p:sp>
      <p:sp>
        <p:nvSpPr>
          <p:cNvPr id="6" name="Text 2"/>
          <p:cNvSpPr/>
          <p:nvPr/>
        </p:nvSpPr>
        <p:spPr>
          <a:xfrm>
            <a:off x="989648" y="5381625"/>
            <a:ext cx="12651105" cy="844629"/>
          </a:xfrm>
          <a:prstGeom prst="rect">
            <a:avLst/>
          </a:prstGeom>
          <a:noFill/>
          <a:ln/>
        </p:spPr>
        <p:txBody>
          <a:bodyPr wrap="square" rtlCol="0" anchor="t"/>
          <a:lstStyle/>
          <a:p>
            <a:pPr marL="0" indent="0">
              <a:lnSpc>
                <a:spcPts val="3325"/>
              </a:lnSpc>
              <a:buNone/>
            </a:pPr>
            <a:r>
              <a:rPr lang="en-US" sz="2078" dirty="0">
                <a:solidFill>
                  <a:srgbClr val="DCD7E5"/>
                </a:solidFill>
                <a:latin typeface="Heebo" pitchFamily="34" charset="0"/>
                <a:ea typeface="Heebo" pitchFamily="34" charset="-122"/>
                <a:cs typeface="Heebo" pitchFamily="34" charset="-120"/>
              </a:rPr>
              <a:t>Conditional statements are essential in programming, providing the ability to make decisions and control the flow of execution. Understanding their syntax and usage is fundamental for aspiring programmers.</a:t>
            </a:r>
            <a:endParaRPr lang="en-US" sz="2078" dirty="0"/>
          </a:p>
        </p:txBody>
      </p:sp>
      <p:sp>
        <p:nvSpPr>
          <p:cNvPr id="7" name="Text 3"/>
          <p:cNvSpPr/>
          <p:nvPr/>
        </p:nvSpPr>
        <p:spPr>
          <a:xfrm>
            <a:off x="989648" y="6523077"/>
            <a:ext cx="12651105" cy="844629"/>
          </a:xfrm>
          <a:prstGeom prst="rect">
            <a:avLst/>
          </a:prstGeom>
          <a:noFill/>
          <a:ln/>
        </p:spPr>
        <p:txBody>
          <a:bodyPr wrap="square" rtlCol="0" anchor="t"/>
          <a:lstStyle/>
          <a:p>
            <a:pPr marL="0" indent="0">
              <a:lnSpc>
                <a:spcPts val="3325"/>
              </a:lnSpc>
              <a:buNone/>
            </a:pPr>
            <a:r>
              <a:rPr lang="en-US" sz="2078" dirty="0">
                <a:solidFill>
                  <a:srgbClr val="DCD7E5"/>
                </a:solidFill>
                <a:latin typeface="Heebo" pitchFamily="34" charset="0"/>
                <a:ea typeface="Heebo" pitchFamily="34" charset="-122"/>
                <a:cs typeface="Heebo" pitchFamily="34" charset="-120"/>
              </a:rPr>
              <a:t>By mastering conditional statements, you'll be able to create more dynamic, flexible, and powerful programs. Keep exploring and practicing to solidify your knowledge and become an expert coder!</a:t>
            </a:r>
            <a:endParaRPr lang="en-US" sz="2078"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476048" y="2247424"/>
            <a:ext cx="7164705" cy="1649492"/>
          </a:xfrm>
          <a:prstGeom prst="rect">
            <a:avLst/>
          </a:prstGeom>
          <a:noFill/>
          <a:ln/>
        </p:spPr>
        <p:txBody>
          <a:bodyPr wrap="square" rtlCol="0" anchor="t"/>
          <a:lstStyle/>
          <a:p>
            <a:pPr marL="0" indent="0">
              <a:lnSpc>
                <a:spcPts val="6494"/>
              </a:lnSpc>
              <a:buNone/>
            </a:pPr>
            <a:r>
              <a:rPr lang="en-US" sz="5195" dirty="0">
                <a:solidFill>
                  <a:srgbClr val="F2F0F4"/>
                </a:solidFill>
                <a:latin typeface="Montserrat" pitchFamily="34" charset="0"/>
                <a:ea typeface="Montserrat" pitchFamily="34" charset="-122"/>
                <a:cs typeface="Montserrat" pitchFamily="34" charset="-120"/>
              </a:rPr>
              <a:t>What are Conditional Statements?</a:t>
            </a:r>
            <a:endParaRPr lang="en-US" sz="5195" dirty="0"/>
          </a:p>
        </p:txBody>
      </p:sp>
      <p:sp>
        <p:nvSpPr>
          <p:cNvPr id="6" name="Text 2"/>
          <p:cNvSpPr/>
          <p:nvPr/>
        </p:nvSpPr>
        <p:spPr>
          <a:xfrm>
            <a:off x="6476048" y="4292798"/>
            <a:ext cx="7164705" cy="1689259"/>
          </a:xfrm>
          <a:prstGeom prst="rect">
            <a:avLst/>
          </a:prstGeom>
          <a:noFill/>
          <a:ln/>
        </p:spPr>
        <p:txBody>
          <a:bodyPr wrap="square" rtlCol="0" anchor="t"/>
          <a:lstStyle/>
          <a:p>
            <a:pPr marL="0" indent="0">
              <a:lnSpc>
                <a:spcPts val="3325"/>
              </a:lnSpc>
              <a:buNone/>
            </a:pPr>
            <a:r>
              <a:rPr lang="en-US" sz="2078" dirty="0">
                <a:solidFill>
                  <a:srgbClr val="DCD7E5"/>
                </a:solidFill>
                <a:latin typeface="Heebo" pitchFamily="34" charset="0"/>
                <a:ea typeface="Heebo" pitchFamily="34" charset="-122"/>
                <a:cs typeface="Heebo" pitchFamily="34" charset="-120"/>
              </a:rPr>
              <a:t>Conditional statements provide a way for the program to make decisions and choose different paths of execution based on certain conditions. They are fundamental building blocks in programming languages like C.</a:t>
            </a:r>
            <a:endParaRPr lang="en-US" sz="2078"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989648" y="1835110"/>
            <a:ext cx="7164705" cy="2474238"/>
          </a:xfrm>
          <a:prstGeom prst="rect">
            <a:avLst/>
          </a:prstGeom>
          <a:noFill/>
          <a:ln/>
        </p:spPr>
        <p:txBody>
          <a:bodyPr wrap="square" rtlCol="0" anchor="t"/>
          <a:lstStyle/>
          <a:p>
            <a:pPr marL="0" indent="0">
              <a:lnSpc>
                <a:spcPts val="6494"/>
              </a:lnSpc>
              <a:buNone/>
            </a:pPr>
            <a:r>
              <a:rPr lang="en-US" sz="5195" dirty="0">
                <a:solidFill>
                  <a:srgbClr val="F2F0F4"/>
                </a:solidFill>
                <a:latin typeface="Montserrat" pitchFamily="34" charset="0"/>
                <a:ea typeface="Montserrat" pitchFamily="34" charset="-122"/>
                <a:cs typeface="Montserrat" pitchFamily="34" charset="-120"/>
              </a:rPr>
              <a:t>Why are they important in programming?</a:t>
            </a:r>
            <a:endParaRPr lang="en-US" sz="5195" dirty="0"/>
          </a:p>
        </p:txBody>
      </p:sp>
      <p:sp>
        <p:nvSpPr>
          <p:cNvPr id="6" name="Text 2"/>
          <p:cNvSpPr/>
          <p:nvPr/>
        </p:nvSpPr>
        <p:spPr>
          <a:xfrm>
            <a:off x="989648" y="4705231"/>
            <a:ext cx="7164705" cy="1689259"/>
          </a:xfrm>
          <a:prstGeom prst="rect">
            <a:avLst/>
          </a:prstGeom>
          <a:noFill/>
          <a:ln/>
        </p:spPr>
        <p:txBody>
          <a:bodyPr wrap="square" rtlCol="0" anchor="t"/>
          <a:lstStyle/>
          <a:p>
            <a:pPr marL="0" indent="0">
              <a:lnSpc>
                <a:spcPts val="3325"/>
              </a:lnSpc>
              <a:buNone/>
            </a:pPr>
            <a:r>
              <a:rPr lang="en-US" sz="2078" dirty="0">
                <a:solidFill>
                  <a:srgbClr val="DCD7E5"/>
                </a:solidFill>
                <a:latin typeface="Heebo" pitchFamily="34" charset="0"/>
                <a:ea typeface="Heebo" pitchFamily="34" charset="-122"/>
                <a:cs typeface="Heebo" pitchFamily="34" charset="-120"/>
              </a:rPr>
              <a:t>Conditional statements allow programs to be dynamic and responsive by executing different sets of instructions based on different input values or conditions. This helps in creating more efficient and flexible code.</a:t>
            </a:r>
            <a:endParaRPr lang="en-US" sz="2078"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989648" y="2659856"/>
            <a:ext cx="5278517" cy="824746"/>
          </a:xfrm>
          <a:prstGeom prst="rect">
            <a:avLst/>
          </a:prstGeom>
          <a:noFill/>
          <a:ln/>
        </p:spPr>
        <p:txBody>
          <a:bodyPr wrap="none" rtlCol="0" anchor="t"/>
          <a:lstStyle/>
          <a:p>
            <a:pPr marL="0" indent="0">
              <a:lnSpc>
                <a:spcPts val="6494"/>
              </a:lnSpc>
              <a:buNone/>
            </a:pPr>
            <a:r>
              <a:rPr lang="en-US" sz="5195" dirty="0">
                <a:solidFill>
                  <a:srgbClr val="F2F0F4"/>
                </a:solidFill>
                <a:latin typeface="Montserrat" pitchFamily="34" charset="0"/>
                <a:ea typeface="Montserrat" pitchFamily="34" charset="-122"/>
                <a:cs typeface="Montserrat" pitchFamily="34" charset="-120"/>
              </a:rPr>
              <a:t>If statements</a:t>
            </a:r>
            <a:endParaRPr lang="en-US" sz="5195" dirty="0"/>
          </a:p>
        </p:txBody>
      </p:sp>
      <p:sp>
        <p:nvSpPr>
          <p:cNvPr id="6" name="Text 2"/>
          <p:cNvSpPr/>
          <p:nvPr/>
        </p:nvSpPr>
        <p:spPr>
          <a:xfrm>
            <a:off x="989648" y="3880485"/>
            <a:ext cx="7164705" cy="1689259"/>
          </a:xfrm>
          <a:prstGeom prst="rect">
            <a:avLst/>
          </a:prstGeom>
          <a:noFill/>
          <a:ln/>
        </p:spPr>
        <p:txBody>
          <a:bodyPr wrap="square" rtlCol="0" anchor="t"/>
          <a:lstStyle/>
          <a:p>
            <a:pPr marL="0" indent="0">
              <a:lnSpc>
                <a:spcPts val="3325"/>
              </a:lnSpc>
              <a:buNone/>
            </a:pPr>
            <a:r>
              <a:rPr lang="en-US" sz="2078" dirty="0">
                <a:solidFill>
                  <a:srgbClr val="DCD7E5"/>
                </a:solidFill>
                <a:latin typeface="Heebo" pitchFamily="34" charset="0"/>
                <a:ea typeface="Heebo" pitchFamily="34" charset="-122"/>
                <a:cs typeface="Heebo" pitchFamily="34" charset="-120"/>
              </a:rPr>
              <a:t>If statements allow the program to perform certain actions only if a certain condition is true. The structure consists of the keyword "if" followed by a condition and a block of code enclosed in curly braces.</a:t>
            </a:r>
            <a:endParaRPr lang="en-US" sz="2078"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14630400" cy="3299103"/>
          </a:xfrm>
          <a:prstGeom prst="rect">
            <a:avLst/>
          </a:prstGeom>
        </p:spPr>
      </p:pic>
      <p:sp>
        <p:nvSpPr>
          <p:cNvPr id="5" name="Text 1"/>
          <p:cNvSpPr/>
          <p:nvPr/>
        </p:nvSpPr>
        <p:spPr>
          <a:xfrm>
            <a:off x="989648" y="4731663"/>
            <a:ext cx="5890260" cy="824746"/>
          </a:xfrm>
          <a:prstGeom prst="rect">
            <a:avLst/>
          </a:prstGeom>
          <a:noFill/>
          <a:ln/>
        </p:spPr>
        <p:txBody>
          <a:bodyPr wrap="none" rtlCol="0" anchor="t"/>
          <a:lstStyle/>
          <a:p>
            <a:pPr marL="0" indent="0">
              <a:lnSpc>
                <a:spcPts val="6494"/>
              </a:lnSpc>
              <a:buNone/>
            </a:pPr>
            <a:r>
              <a:rPr lang="en-US" sz="5195" dirty="0">
                <a:solidFill>
                  <a:srgbClr val="F2F0F4"/>
                </a:solidFill>
                <a:latin typeface="Montserrat" pitchFamily="34" charset="0"/>
                <a:ea typeface="Montserrat" pitchFamily="34" charset="-122"/>
                <a:cs typeface="Montserrat" pitchFamily="34" charset="-120"/>
              </a:rPr>
              <a:t>If-else statements</a:t>
            </a:r>
            <a:endParaRPr lang="en-US" sz="5195" dirty="0"/>
          </a:p>
        </p:txBody>
      </p:sp>
      <p:sp>
        <p:nvSpPr>
          <p:cNvPr id="6" name="Text 2"/>
          <p:cNvSpPr/>
          <p:nvPr/>
        </p:nvSpPr>
        <p:spPr>
          <a:xfrm>
            <a:off x="989648" y="5952292"/>
            <a:ext cx="12651105" cy="844629"/>
          </a:xfrm>
          <a:prstGeom prst="rect">
            <a:avLst/>
          </a:prstGeom>
          <a:noFill/>
          <a:ln/>
        </p:spPr>
        <p:txBody>
          <a:bodyPr wrap="square" rtlCol="0" anchor="t"/>
          <a:lstStyle/>
          <a:p>
            <a:pPr marL="0" indent="0">
              <a:lnSpc>
                <a:spcPts val="3325"/>
              </a:lnSpc>
              <a:buNone/>
            </a:pPr>
            <a:r>
              <a:rPr lang="en-US" sz="2078" dirty="0">
                <a:solidFill>
                  <a:srgbClr val="DCD7E5"/>
                </a:solidFill>
                <a:latin typeface="Heebo" pitchFamily="34" charset="0"/>
                <a:ea typeface="Heebo" pitchFamily="34" charset="-122"/>
                <a:cs typeface="Heebo" pitchFamily="34" charset="-120"/>
              </a:rPr>
              <a:t>If-else statements provide a way to execute one set of instructions when a condition is true and another set when the condition is false. This is useful when there are two possible outcomes for a given condition.</a:t>
            </a:r>
            <a:endParaRPr lang="en-US" sz="2078"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989648" y="1133237"/>
            <a:ext cx="10058400" cy="824746"/>
          </a:xfrm>
          <a:prstGeom prst="rect">
            <a:avLst/>
          </a:prstGeom>
          <a:noFill/>
          <a:ln/>
        </p:spPr>
        <p:txBody>
          <a:bodyPr wrap="none" rtlCol="0" anchor="t"/>
          <a:lstStyle/>
          <a:p>
            <a:pPr marL="0" indent="0">
              <a:lnSpc>
                <a:spcPts val="6494"/>
              </a:lnSpc>
              <a:buNone/>
            </a:pPr>
            <a:r>
              <a:rPr lang="en-US" sz="5195" dirty="0">
                <a:solidFill>
                  <a:srgbClr val="F2F0F4"/>
                </a:solidFill>
                <a:latin typeface="Montserrat" pitchFamily="34" charset="0"/>
                <a:ea typeface="Montserrat" pitchFamily="34" charset="-122"/>
                <a:cs typeface="Montserrat" pitchFamily="34" charset="-120"/>
              </a:rPr>
              <a:t>Examples of if-else statements</a:t>
            </a:r>
            <a:endParaRPr lang="en-US" sz="5195" dirty="0"/>
          </a:p>
        </p:txBody>
      </p:sp>
      <p:pic>
        <p:nvPicPr>
          <p:cNvPr id="5" name="Image 1" descr="preencoded.png"/>
          <p:cNvPicPr>
            <a:picLocks noChangeAspect="1"/>
          </p:cNvPicPr>
          <p:nvPr/>
        </p:nvPicPr>
        <p:blipFill>
          <a:blip r:embed="rId4"/>
          <a:stretch>
            <a:fillRect/>
          </a:stretch>
        </p:blipFill>
        <p:spPr>
          <a:xfrm>
            <a:off x="989648" y="2485787"/>
            <a:ext cx="3953113" cy="2443163"/>
          </a:xfrm>
          <a:prstGeom prst="rect">
            <a:avLst/>
          </a:prstGeom>
        </p:spPr>
      </p:pic>
      <p:sp>
        <p:nvSpPr>
          <p:cNvPr id="6" name="Text 2"/>
          <p:cNvSpPr/>
          <p:nvPr/>
        </p:nvSpPr>
        <p:spPr>
          <a:xfrm>
            <a:off x="989648" y="5258753"/>
            <a:ext cx="2639258" cy="412313"/>
          </a:xfrm>
          <a:prstGeom prst="rect">
            <a:avLst/>
          </a:prstGeom>
          <a:noFill/>
          <a:ln/>
        </p:spPr>
        <p:txBody>
          <a:bodyPr wrap="none" rtlCol="0" anchor="t"/>
          <a:lstStyle/>
          <a:p>
            <a:pPr marL="0" indent="0" algn="l">
              <a:lnSpc>
                <a:spcPts val="3247"/>
              </a:lnSpc>
              <a:buNone/>
            </a:pPr>
            <a:r>
              <a:rPr lang="en-US" sz="2598" dirty="0">
                <a:solidFill>
                  <a:srgbClr val="F2F0F4"/>
                </a:solidFill>
                <a:latin typeface="Montserrat" pitchFamily="34" charset="0"/>
                <a:ea typeface="Montserrat" pitchFamily="34" charset="-122"/>
                <a:cs typeface="Montserrat" pitchFamily="34" charset="-120"/>
              </a:rPr>
              <a:t>Example 1</a:t>
            </a:r>
            <a:endParaRPr lang="en-US" sz="2598" dirty="0"/>
          </a:p>
        </p:txBody>
      </p:sp>
      <p:sp>
        <p:nvSpPr>
          <p:cNvPr id="7" name="Text 3"/>
          <p:cNvSpPr/>
          <p:nvPr/>
        </p:nvSpPr>
        <p:spPr>
          <a:xfrm>
            <a:off x="989648" y="5829419"/>
            <a:ext cx="3953113" cy="1266944"/>
          </a:xfrm>
          <a:prstGeom prst="rect">
            <a:avLst/>
          </a:prstGeom>
          <a:noFill/>
          <a:ln/>
        </p:spPr>
        <p:txBody>
          <a:bodyPr wrap="square" rtlCol="0" anchor="t"/>
          <a:lstStyle/>
          <a:p>
            <a:pPr marL="0" indent="0" algn="l">
              <a:lnSpc>
                <a:spcPts val="3325"/>
              </a:lnSpc>
              <a:buNone/>
            </a:pPr>
            <a:r>
              <a:rPr lang="en-US" sz="2078" dirty="0">
                <a:solidFill>
                  <a:srgbClr val="DCD7E5"/>
                </a:solidFill>
                <a:latin typeface="Heebo" pitchFamily="34" charset="0"/>
                <a:ea typeface="Heebo" pitchFamily="34" charset="-122"/>
                <a:cs typeface="Heebo" pitchFamily="34" charset="-120"/>
              </a:rPr>
              <a:t>Determine if a number is positive, negative, or zero and display an appropriate message.</a:t>
            </a:r>
            <a:endParaRPr lang="en-US" sz="2078" dirty="0"/>
          </a:p>
        </p:txBody>
      </p:sp>
      <p:pic>
        <p:nvPicPr>
          <p:cNvPr id="8" name="Image 2" descr="preencoded.png"/>
          <p:cNvPicPr>
            <a:picLocks noChangeAspect="1"/>
          </p:cNvPicPr>
          <p:nvPr/>
        </p:nvPicPr>
        <p:blipFill>
          <a:blip r:embed="rId5"/>
          <a:stretch>
            <a:fillRect/>
          </a:stretch>
        </p:blipFill>
        <p:spPr>
          <a:xfrm>
            <a:off x="5338643" y="2485787"/>
            <a:ext cx="3953113" cy="2443163"/>
          </a:xfrm>
          <a:prstGeom prst="rect">
            <a:avLst/>
          </a:prstGeom>
        </p:spPr>
      </p:pic>
      <p:sp>
        <p:nvSpPr>
          <p:cNvPr id="9" name="Text 4"/>
          <p:cNvSpPr/>
          <p:nvPr/>
        </p:nvSpPr>
        <p:spPr>
          <a:xfrm>
            <a:off x="5338643" y="5258753"/>
            <a:ext cx="2639258" cy="412313"/>
          </a:xfrm>
          <a:prstGeom prst="rect">
            <a:avLst/>
          </a:prstGeom>
          <a:noFill/>
          <a:ln/>
        </p:spPr>
        <p:txBody>
          <a:bodyPr wrap="none" rtlCol="0" anchor="t"/>
          <a:lstStyle/>
          <a:p>
            <a:pPr marL="0" indent="0" algn="l">
              <a:lnSpc>
                <a:spcPts val="3247"/>
              </a:lnSpc>
              <a:buNone/>
            </a:pPr>
            <a:r>
              <a:rPr lang="en-US" sz="2598" dirty="0">
                <a:solidFill>
                  <a:srgbClr val="F2F0F4"/>
                </a:solidFill>
                <a:latin typeface="Montserrat" pitchFamily="34" charset="0"/>
                <a:ea typeface="Montserrat" pitchFamily="34" charset="-122"/>
                <a:cs typeface="Montserrat" pitchFamily="34" charset="-120"/>
              </a:rPr>
              <a:t>Example 2</a:t>
            </a:r>
            <a:endParaRPr lang="en-US" sz="2598" dirty="0"/>
          </a:p>
        </p:txBody>
      </p:sp>
      <p:sp>
        <p:nvSpPr>
          <p:cNvPr id="10" name="Text 5"/>
          <p:cNvSpPr/>
          <p:nvPr/>
        </p:nvSpPr>
        <p:spPr>
          <a:xfrm>
            <a:off x="5338643" y="5829419"/>
            <a:ext cx="3953113" cy="844629"/>
          </a:xfrm>
          <a:prstGeom prst="rect">
            <a:avLst/>
          </a:prstGeom>
          <a:noFill/>
          <a:ln/>
        </p:spPr>
        <p:txBody>
          <a:bodyPr wrap="square" rtlCol="0" anchor="t"/>
          <a:lstStyle/>
          <a:p>
            <a:pPr marL="0" indent="0" algn="l">
              <a:lnSpc>
                <a:spcPts val="3325"/>
              </a:lnSpc>
              <a:buNone/>
            </a:pPr>
            <a:r>
              <a:rPr lang="en-US" sz="2078" dirty="0">
                <a:solidFill>
                  <a:srgbClr val="DCD7E5"/>
                </a:solidFill>
                <a:latin typeface="Heebo" pitchFamily="34" charset="0"/>
                <a:ea typeface="Heebo" pitchFamily="34" charset="-122"/>
                <a:cs typeface="Heebo" pitchFamily="34" charset="-120"/>
              </a:rPr>
              <a:t>Find the maximum of two numbers and display the result.</a:t>
            </a:r>
            <a:endParaRPr lang="en-US" sz="2078" dirty="0"/>
          </a:p>
        </p:txBody>
      </p:sp>
      <p:pic>
        <p:nvPicPr>
          <p:cNvPr id="11" name="Image 3" descr="preencoded.png"/>
          <p:cNvPicPr>
            <a:picLocks noChangeAspect="1"/>
          </p:cNvPicPr>
          <p:nvPr/>
        </p:nvPicPr>
        <p:blipFill>
          <a:blip r:embed="rId6"/>
          <a:stretch>
            <a:fillRect/>
          </a:stretch>
        </p:blipFill>
        <p:spPr>
          <a:xfrm>
            <a:off x="9687639" y="2485787"/>
            <a:ext cx="3953113" cy="2443163"/>
          </a:xfrm>
          <a:prstGeom prst="rect">
            <a:avLst/>
          </a:prstGeom>
        </p:spPr>
      </p:pic>
      <p:sp>
        <p:nvSpPr>
          <p:cNvPr id="12" name="Text 6"/>
          <p:cNvSpPr/>
          <p:nvPr/>
        </p:nvSpPr>
        <p:spPr>
          <a:xfrm>
            <a:off x="9687639" y="5258753"/>
            <a:ext cx="2639258" cy="412313"/>
          </a:xfrm>
          <a:prstGeom prst="rect">
            <a:avLst/>
          </a:prstGeom>
          <a:noFill/>
          <a:ln/>
        </p:spPr>
        <p:txBody>
          <a:bodyPr wrap="none" rtlCol="0" anchor="t"/>
          <a:lstStyle/>
          <a:p>
            <a:pPr marL="0" indent="0" algn="l">
              <a:lnSpc>
                <a:spcPts val="3247"/>
              </a:lnSpc>
              <a:buNone/>
            </a:pPr>
            <a:r>
              <a:rPr lang="en-US" sz="2598" dirty="0">
                <a:solidFill>
                  <a:srgbClr val="F2F0F4"/>
                </a:solidFill>
                <a:latin typeface="Montserrat" pitchFamily="34" charset="0"/>
                <a:ea typeface="Montserrat" pitchFamily="34" charset="-122"/>
                <a:cs typeface="Montserrat" pitchFamily="34" charset="-120"/>
              </a:rPr>
              <a:t>Example 3</a:t>
            </a:r>
            <a:endParaRPr lang="en-US" sz="2598" dirty="0"/>
          </a:p>
        </p:txBody>
      </p:sp>
      <p:sp>
        <p:nvSpPr>
          <p:cNvPr id="13" name="Text 7"/>
          <p:cNvSpPr/>
          <p:nvPr/>
        </p:nvSpPr>
        <p:spPr>
          <a:xfrm>
            <a:off x="9687639" y="5829419"/>
            <a:ext cx="3953113" cy="844629"/>
          </a:xfrm>
          <a:prstGeom prst="rect">
            <a:avLst/>
          </a:prstGeom>
          <a:noFill/>
          <a:ln/>
        </p:spPr>
        <p:txBody>
          <a:bodyPr wrap="square" rtlCol="0" anchor="t"/>
          <a:lstStyle/>
          <a:p>
            <a:pPr marL="0" indent="0" algn="l">
              <a:lnSpc>
                <a:spcPts val="3325"/>
              </a:lnSpc>
              <a:buNone/>
            </a:pPr>
            <a:r>
              <a:rPr lang="en-US" sz="2078" dirty="0">
                <a:solidFill>
                  <a:srgbClr val="DCD7E5"/>
                </a:solidFill>
                <a:latin typeface="Heebo" pitchFamily="34" charset="0"/>
                <a:ea typeface="Heebo" pitchFamily="34" charset="-122"/>
                <a:cs typeface="Heebo" pitchFamily="34" charset="-120"/>
              </a:rPr>
              <a:t>Determine if a character is a vowel or a consonant.</a:t>
            </a:r>
            <a:endParaRPr lang="en-US" sz="2078"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989648" y="2804993"/>
            <a:ext cx="8389620" cy="824746"/>
          </a:xfrm>
          <a:prstGeom prst="rect">
            <a:avLst/>
          </a:prstGeom>
          <a:noFill/>
          <a:ln/>
        </p:spPr>
        <p:txBody>
          <a:bodyPr wrap="none" rtlCol="0" anchor="t"/>
          <a:lstStyle/>
          <a:p>
            <a:pPr marL="0" indent="0">
              <a:lnSpc>
                <a:spcPts val="6494"/>
              </a:lnSpc>
              <a:buNone/>
            </a:pPr>
            <a:r>
              <a:rPr lang="en-US" sz="5195" dirty="0">
                <a:solidFill>
                  <a:srgbClr val="F2F0F4"/>
                </a:solidFill>
                <a:latin typeface="Montserrat" pitchFamily="34" charset="0"/>
                <a:ea typeface="Montserrat" pitchFamily="34" charset="-122"/>
                <a:cs typeface="Montserrat" pitchFamily="34" charset="-120"/>
              </a:rPr>
              <a:t>Nested if-else statements</a:t>
            </a:r>
            <a:endParaRPr lang="en-US" sz="5195" dirty="0"/>
          </a:p>
        </p:txBody>
      </p:sp>
      <p:sp>
        <p:nvSpPr>
          <p:cNvPr id="5" name="Text 2"/>
          <p:cNvSpPr/>
          <p:nvPr/>
        </p:nvSpPr>
        <p:spPr>
          <a:xfrm>
            <a:off x="989648" y="4157543"/>
            <a:ext cx="12651105" cy="1266944"/>
          </a:xfrm>
          <a:prstGeom prst="rect">
            <a:avLst/>
          </a:prstGeom>
          <a:noFill/>
          <a:ln/>
        </p:spPr>
        <p:txBody>
          <a:bodyPr wrap="square" rtlCol="0" anchor="t"/>
          <a:lstStyle/>
          <a:p>
            <a:pPr marL="0" indent="0">
              <a:lnSpc>
                <a:spcPts val="3325"/>
              </a:lnSpc>
              <a:buNone/>
            </a:pPr>
            <a:r>
              <a:rPr lang="en-US" sz="2078" dirty="0">
                <a:solidFill>
                  <a:srgbClr val="DCD7E5"/>
                </a:solidFill>
                <a:latin typeface="Heebo" pitchFamily="34" charset="0"/>
                <a:ea typeface="Heebo" pitchFamily="34" charset="-122"/>
                <a:cs typeface="Heebo" pitchFamily="34" charset="-120"/>
              </a:rPr>
              <a:t>Nested if-else statements allow for multiple levels of conditions and provide a way to handle more complex decision-making scenarios. They can be used when there are multiple possible outcomes for a given condition.</a:t>
            </a:r>
            <a:endParaRPr lang="en-US" sz="2078"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989648" y="59055"/>
            <a:ext cx="8993505" cy="1649492"/>
          </a:xfrm>
          <a:prstGeom prst="rect">
            <a:avLst/>
          </a:prstGeom>
          <a:noFill/>
          <a:ln/>
        </p:spPr>
        <p:txBody>
          <a:bodyPr wrap="square" rtlCol="0" anchor="t"/>
          <a:lstStyle/>
          <a:p>
            <a:pPr marL="0" indent="0">
              <a:lnSpc>
                <a:spcPts val="6494"/>
              </a:lnSpc>
              <a:buNone/>
            </a:pPr>
            <a:r>
              <a:rPr lang="en-US" sz="5195" dirty="0">
                <a:solidFill>
                  <a:srgbClr val="F2F0F4"/>
                </a:solidFill>
                <a:latin typeface="Montserrat" pitchFamily="34" charset="0"/>
                <a:ea typeface="Montserrat" pitchFamily="34" charset="-122"/>
                <a:cs typeface="Montserrat" pitchFamily="34" charset="-120"/>
              </a:rPr>
              <a:t>Examples of nested if-else statements</a:t>
            </a:r>
            <a:endParaRPr lang="en-US" sz="5195" dirty="0"/>
          </a:p>
        </p:txBody>
      </p:sp>
      <p:sp>
        <p:nvSpPr>
          <p:cNvPr id="6" name="Shape 2"/>
          <p:cNvSpPr/>
          <p:nvPr/>
        </p:nvSpPr>
        <p:spPr>
          <a:xfrm>
            <a:off x="1359219" y="1686759"/>
            <a:ext cx="52745" cy="6356628"/>
          </a:xfrm>
          <a:prstGeom prst="roundRect">
            <a:avLst>
              <a:gd name="adj" fmla="val 225173"/>
            </a:avLst>
          </a:prstGeom>
          <a:solidFill>
            <a:srgbClr val="481782"/>
          </a:solidFill>
          <a:ln/>
        </p:spPr>
      </p:sp>
      <p:sp>
        <p:nvSpPr>
          <p:cNvPr id="7" name="Shape 3"/>
          <p:cNvSpPr/>
          <p:nvPr/>
        </p:nvSpPr>
        <p:spPr>
          <a:xfrm>
            <a:off x="1682414" y="2163306"/>
            <a:ext cx="923687" cy="52745"/>
          </a:xfrm>
          <a:prstGeom prst="roundRect">
            <a:avLst>
              <a:gd name="adj" fmla="val 225173"/>
            </a:avLst>
          </a:prstGeom>
          <a:solidFill>
            <a:srgbClr val="481782"/>
          </a:solidFill>
          <a:ln/>
        </p:spPr>
      </p:sp>
      <p:sp>
        <p:nvSpPr>
          <p:cNvPr id="8" name="Shape 4"/>
          <p:cNvSpPr/>
          <p:nvPr/>
        </p:nvSpPr>
        <p:spPr>
          <a:xfrm>
            <a:off x="1088649" y="1892856"/>
            <a:ext cx="593765" cy="593765"/>
          </a:xfrm>
          <a:prstGeom prst="roundRect">
            <a:avLst>
              <a:gd name="adj" fmla="val 20002"/>
            </a:avLst>
          </a:prstGeom>
          <a:solidFill>
            <a:srgbClr val="3C136D"/>
          </a:solidFill>
          <a:ln w="16431">
            <a:solidFill>
              <a:srgbClr val="481782"/>
            </a:solidFill>
            <a:prstDash val="solid"/>
          </a:ln>
        </p:spPr>
      </p:sp>
      <p:sp>
        <p:nvSpPr>
          <p:cNvPr id="9" name="Text 5"/>
          <p:cNvSpPr/>
          <p:nvPr/>
        </p:nvSpPr>
        <p:spPr>
          <a:xfrm>
            <a:off x="1313082" y="1942267"/>
            <a:ext cx="144780" cy="494824"/>
          </a:xfrm>
          <a:prstGeom prst="rect">
            <a:avLst/>
          </a:prstGeom>
          <a:noFill/>
          <a:ln/>
        </p:spPr>
        <p:txBody>
          <a:bodyPr wrap="none" rtlCol="0" anchor="t"/>
          <a:lstStyle/>
          <a:p>
            <a:pPr marL="0" indent="0" algn="ctr">
              <a:lnSpc>
                <a:spcPts val="3897"/>
              </a:lnSpc>
              <a:buNone/>
            </a:pPr>
            <a:r>
              <a:rPr lang="en-US" sz="3117" dirty="0">
                <a:solidFill>
                  <a:srgbClr val="DCD7E5"/>
                </a:solidFill>
                <a:latin typeface="Montserrat" pitchFamily="34" charset="0"/>
                <a:ea typeface="Montserrat" pitchFamily="34" charset="-122"/>
                <a:cs typeface="Montserrat" pitchFamily="34" charset="-120"/>
              </a:rPr>
              <a:t>1</a:t>
            </a:r>
            <a:endParaRPr lang="en-US" sz="3117" dirty="0"/>
          </a:p>
        </p:txBody>
      </p:sp>
      <p:sp>
        <p:nvSpPr>
          <p:cNvPr id="10" name="Text 6"/>
          <p:cNvSpPr/>
          <p:nvPr/>
        </p:nvSpPr>
        <p:spPr>
          <a:xfrm>
            <a:off x="2837141" y="1950601"/>
            <a:ext cx="2639258" cy="412313"/>
          </a:xfrm>
          <a:prstGeom prst="rect">
            <a:avLst/>
          </a:prstGeom>
          <a:noFill/>
          <a:ln/>
        </p:spPr>
        <p:txBody>
          <a:bodyPr wrap="none" rtlCol="0" anchor="t"/>
          <a:lstStyle/>
          <a:p>
            <a:pPr marL="0" indent="0" algn="l">
              <a:lnSpc>
                <a:spcPts val="3247"/>
              </a:lnSpc>
              <a:buNone/>
            </a:pPr>
            <a:r>
              <a:rPr lang="en-US" sz="2598" dirty="0">
                <a:solidFill>
                  <a:srgbClr val="DCD7E5"/>
                </a:solidFill>
                <a:latin typeface="Montserrat" pitchFamily="34" charset="0"/>
                <a:ea typeface="Montserrat" pitchFamily="34" charset="-122"/>
                <a:cs typeface="Montserrat" pitchFamily="34" charset="-120"/>
              </a:rPr>
              <a:t>Example 1</a:t>
            </a:r>
            <a:endParaRPr lang="en-US" sz="2598" dirty="0"/>
          </a:p>
        </p:txBody>
      </p:sp>
      <p:sp>
        <p:nvSpPr>
          <p:cNvPr id="11" name="Text 7"/>
          <p:cNvSpPr/>
          <p:nvPr/>
        </p:nvSpPr>
        <p:spPr>
          <a:xfrm>
            <a:off x="2837141" y="2521268"/>
            <a:ext cx="7146012" cy="844629"/>
          </a:xfrm>
          <a:prstGeom prst="rect">
            <a:avLst/>
          </a:prstGeom>
          <a:noFill/>
          <a:ln/>
        </p:spPr>
        <p:txBody>
          <a:bodyPr wrap="square" rtlCol="0" anchor="t"/>
          <a:lstStyle/>
          <a:p>
            <a:pPr marL="0" indent="0" algn="l">
              <a:lnSpc>
                <a:spcPts val="3325"/>
              </a:lnSpc>
              <a:buNone/>
            </a:pPr>
            <a:r>
              <a:rPr lang="en-US" sz="2078" dirty="0">
                <a:solidFill>
                  <a:srgbClr val="DCD7E5"/>
                </a:solidFill>
                <a:latin typeface="Heebo" pitchFamily="34" charset="0"/>
                <a:ea typeface="Heebo" pitchFamily="34" charset="-122"/>
                <a:cs typeface="Heebo" pitchFamily="34" charset="-120"/>
              </a:rPr>
              <a:t>Determine if a year is a leap year, taking into account multiple conditions.</a:t>
            </a:r>
            <a:endParaRPr lang="en-US" sz="2078" dirty="0"/>
          </a:p>
        </p:txBody>
      </p:sp>
      <p:sp>
        <p:nvSpPr>
          <p:cNvPr id="12" name="Shape 8"/>
          <p:cNvSpPr/>
          <p:nvPr/>
        </p:nvSpPr>
        <p:spPr>
          <a:xfrm>
            <a:off x="1682414" y="4370130"/>
            <a:ext cx="923687" cy="52745"/>
          </a:xfrm>
          <a:prstGeom prst="roundRect">
            <a:avLst>
              <a:gd name="adj" fmla="val 225173"/>
            </a:avLst>
          </a:prstGeom>
          <a:solidFill>
            <a:srgbClr val="481782"/>
          </a:solidFill>
          <a:ln/>
        </p:spPr>
      </p:sp>
      <p:sp>
        <p:nvSpPr>
          <p:cNvPr id="13" name="Shape 9"/>
          <p:cNvSpPr/>
          <p:nvPr/>
        </p:nvSpPr>
        <p:spPr>
          <a:xfrm>
            <a:off x="1088649" y="4099679"/>
            <a:ext cx="593765" cy="593765"/>
          </a:xfrm>
          <a:prstGeom prst="roundRect">
            <a:avLst>
              <a:gd name="adj" fmla="val 20002"/>
            </a:avLst>
          </a:prstGeom>
          <a:solidFill>
            <a:srgbClr val="3C136D"/>
          </a:solidFill>
          <a:ln w="16431">
            <a:solidFill>
              <a:srgbClr val="481782"/>
            </a:solidFill>
            <a:prstDash val="solid"/>
          </a:ln>
        </p:spPr>
      </p:sp>
      <p:sp>
        <p:nvSpPr>
          <p:cNvPr id="14" name="Text 10"/>
          <p:cNvSpPr/>
          <p:nvPr/>
        </p:nvSpPr>
        <p:spPr>
          <a:xfrm>
            <a:off x="1271172" y="4149090"/>
            <a:ext cx="228600" cy="494824"/>
          </a:xfrm>
          <a:prstGeom prst="rect">
            <a:avLst/>
          </a:prstGeom>
          <a:noFill/>
          <a:ln/>
        </p:spPr>
        <p:txBody>
          <a:bodyPr wrap="none" rtlCol="0" anchor="t"/>
          <a:lstStyle/>
          <a:p>
            <a:pPr marL="0" indent="0" algn="ctr">
              <a:lnSpc>
                <a:spcPts val="3897"/>
              </a:lnSpc>
              <a:buNone/>
            </a:pPr>
            <a:r>
              <a:rPr lang="en-US" sz="3117" dirty="0">
                <a:solidFill>
                  <a:srgbClr val="DCD7E5"/>
                </a:solidFill>
                <a:latin typeface="Montserrat" pitchFamily="34" charset="0"/>
                <a:ea typeface="Montserrat" pitchFamily="34" charset="-122"/>
                <a:cs typeface="Montserrat" pitchFamily="34" charset="-120"/>
              </a:rPr>
              <a:t>2</a:t>
            </a:r>
            <a:endParaRPr lang="en-US" sz="3117" dirty="0"/>
          </a:p>
        </p:txBody>
      </p:sp>
      <p:sp>
        <p:nvSpPr>
          <p:cNvPr id="15" name="Text 11"/>
          <p:cNvSpPr/>
          <p:nvPr/>
        </p:nvSpPr>
        <p:spPr>
          <a:xfrm>
            <a:off x="2837141" y="4157425"/>
            <a:ext cx="2639258" cy="412313"/>
          </a:xfrm>
          <a:prstGeom prst="rect">
            <a:avLst/>
          </a:prstGeom>
          <a:noFill/>
          <a:ln/>
        </p:spPr>
        <p:txBody>
          <a:bodyPr wrap="none" rtlCol="0" anchor="t"/>
          <a:lstStyle/>
          <a:p>
            <a:pPr marL="0" indent="0" algn="l">
              <a:lnSpc>
                <a:spcPts val="3247"/>
              </a:lnSpc>
              <a:buNone/>
            </a:pPr>
            <a:r>
              <a:rPr lang="en-US" sz="2598" dirty="0">
                <a:solidFill>
                  <a:srgbClr val="DCD7E5"/>
                </a:solidFill>
                <a:latin typeface="Montserrat" pitchFamily="34" charset="0"/>
                <a:ea typeface="Montserrat" pitchFamily="34" charset="-122"/>
                <a:cs typeface="Montserrat" pitchFamily="34" charset="-120"/>
              </a:rPr>
              <a:t>Example 2</a:t>
            </a:r>
            <a:endParaRPr lang="en-US" sz="2598" dirty="0"/>
          </a:p>
        </p:txBody>
      </p:sp>
      <p:sp>
        <p:nvSpPr>
          <p:cNvPr id="16" name="Text 12"/>
          <p:cNvSpPr/>
          <p:nvPr/>
        </p:nvSpPr>
        <p:spPr>
          <a:xfrm>
            <a:off x="2837141" y="4728091"/>
            <a:ext cx="7146012" cy="844629"/>
          </a:xfrm>
          <a:prstGeom prst="rect">
            <a:avLst/>
          </a:prstGeom>
          <a:noFill/>
          <a:ln/>
        </p:spPr>
        <p:txBody>
          <a:bodyPr wrap="square" rtlCol="0" anchor="t"/>
          <a:lstStyle/>
          <a:p>
            <a:pPr marL="0" indent="0" algn="l">
              <a:lnSpc>
                <a:spcPts val="3325"/>
              </a:lnSpc>
              <a:buNone/>
            </a:pPr>
            <a:r>
              <a:rPr lang="en-US" sz="2078" dirty="0">
                <a:solidFill>
                  <a:srgbClr val="DCD7E5"/>
                </a:solidFill>
                <a:latin typeface="Heebo" pitchFamily="34" charset="0"/>
                <a:ea typeface="Heebo" pitchFamily="34" charset="-122"/>
                <a:cs typeface="Heebo" pitchFamily="34" charset="-120"/>
              </a:rPr>
              <a:t>Calculate the final grade of a student based on multiple criteria.</a:t>
            </a:r>
            <a:endParaRPr lang="en-US" sz="2078" dirty="0"/>
          </a:p>
        </p:txBody>
      </p:sp>
      <p:sp>
        <p:nvSpPr>
          <p:cNvPr id="17" name="Shape 13"/>
          <p:cNvSpPr/>
          <p:nvPr/>
        </p:nvSpPr>
        <p:spPr>
          <a:xfrm>
            <a:off x="1682414" y="6576953"/>
            <a:ext cx="923687" cy="52745"/>
          </a:xfrm>
          <a:prstGeom prst="roundRect">
            <a:avLst>
              <a:gd name="adj" fmla="val 225173"/>
            </a:avLst>
          </a:prstGeom>
          <a:solidFill>
            <a:srgbClr val="481782"/>
          </a:solidFill>
          <a:ln/>
        </p:spPr>
      </p:sp>
      <p:sp>
        <p:nvSpPr>
          <p:cNvPr id="18" name="Shape 14"/>
          <p:cNvSpPr/>
          <p:nvPr/>
        </p:nvSpPr>
        <p:spPr>
          <a:xfrm>
            <a:off x="1088649" y="6306503"/>
            <a:ext cx="593765" cy="593765"/>
          </a:xfrm>
          <a:prstGeom prst="roundRect">
            <a:avLst>
              <a:gd name="adj" fmla="val 20002"/>
            </a:avLst>
          </a:prstGeom>
          <a:solidFill>
            <a:srgbClr val="3C136D"/>
          </a:solidFill>
          <a:ln w="16431">
            <a:solidFill>
              <a:srgbClr val="481782"/>
            </a:solidFill>
            <a:prstDash val="solid"/>
          </a:ln>
        </p:spPr>
      </p:sp>
      <p:sp>
        <p:nvSpPr>
          <p:cNvPr id="19" name="Text 15"/>
          <p:cNvSpPr/>
          <p:nvPr/>
        </p:nvSpPr>
        <p:spPr>
          <a:xfrm>
            <a:off x="1274982" y="6355914"/>
            <a:ext cx="220980" cy="494824"/>
          </a:xfrm>
          <a:prstGeom prst="rect">
            <a:avLst/>
          </a:prstGeom>
          <a:noFill/>
          <a:ln/>
        </p:spPr>
        <p:txBody>
          <a:bodyPr wrap="none" rtlCol="0" anchor="t"/>
          <a:lstStyle/>
          <a:p>
            <a:pPr marL="0" indent="0" algn="ctr">
              <a:lnSpc>
                <a:spcPts val="3897"/>
              </a:lnSpc>
              <a:buNone/>
            </a:pPr>
            <a:r>
              <a:rPr lang="en-US" sz="3117" dirty="0">
                <a:solidFill>
                  <a:srgbClr val="DCD7E5"/>
                </a:solidFill>
                <a:latin typeface="Montserrat" pitchFamily="34" charset="0"/>
                <a:ea typeface="Montserrat" pitchFamily="34" charset="-122"/>
                <a:cs typeface="Montserrat" pitchFamily="34" charset="-120"/>
              </a:rPr>
              <a:t>3</a:t>
            </a:r>
            <a:endParaRPr lang="en-US" sz="3117" dirty="0"/>
          </a:p>
        </p:txBody>
      </p:sp>
      <p:sp>
        <p:nvSpPr>
          <p:cNvPr id="20" name="Text 16"/>
          <p:cNvSpPr/>
          <p:nvPr/>
        </p:nvSpPr>
        <p:spPr>
          <a:xfrm>
            <a:off x="2837141" y="6364248"/>
            <a:ext cx="2639258" cy="412313"/>
          </a:xfrm>
          <a:prstGeom prst="rect">
            <a:avLst/>
          </a:prstGeom>
          <a:noFill/>
          <a:ln/>
        </p:spPr>
        <p:txBody>
          <a:bodyPr wrap="none" rtlCol="0" anchor="t"/>
          <a:lstStyle/>
          <a:p>
            <a:pPr marL="0" indent="0" algn="l">
              <a:lnSpc>
                <a:spcPts val="3247"/>
              </a:lnSpc>
              <a:buNone/>
            </a:pPr>
            <a:r>
              <a:rPr lang="en-US" sz="2598" dirty="0">
                <a:solidFill>
                  <a:srgbClr val="DCD7E5"/>
                </a:solidFill>
                <a:latin typeface="Montserrat" pitchFamily="34" charset="0"/>
                <a:ea typeface="Montserrat" pitchFamily="34" charset="-122"/>
                <a:cs typeface="Montserrat" pitchFamily="34" charset="-120"/>
              </a:rPr>
              <a:t>Example 3</a:t>
            </a:r>
            <a:endParaRPr lang="en-US" sz="2598" dirty="0"/>
          </a:p>
        </p:txBody>
      </p:sp>
      <p:sp>
        <p:nvSpPr>
          <p:cNvPr id="21" name="Text 17"/>
          <p:cNvSpPr/>
          <p:nvPr/>
        </p:nvSpPr>
        <p:spPr>
          <a:xfrm>
            <a:off x="2837141" y="6934915"/>
            <a:ext cx="7146012" cy="844629"/>
          </a:xfrm>
          <a:prstGeom prst="rect">
            <a:avLst/>
          </a:prstGeom>
          <a:noFill/>
          <a:ln/>
        </p:spPr>
        <p:txBody>
          <a:bodyPr wrap="square" rtlCol="0" anchor="t"/>
          <a:lstStyle/>
          <a:p>
            <a:pPr marL="0" indent="0" algn="l">
              <a:lnSpc>
                <a:spcPts val="3325"/>
              </a:lnSpc>
              <a:buNone/>
            </a:pPr>
            <a:r>
              <a:rPr lang="en-US" sz="2078" dirty="0">
                <a:solidFill>
                  <a:srgbClr val="DCD7E5"/>
                </a:solidFill>
                <a:latin typeface="Heebo" pitchFamily="34" charset="0"/>
                <a:ea typeface="Heebo" pitchFamily="34" charset="-122"/>
                <a:cs typeface="Heebo" pitchFamily="34" charset="-120"/>
              </a:rPr>
              <a:t>Determine the type of a triangle based on the length of its sides.</a:t>
            </a:r>
            <a:endParaRPr lang="en-US" sz="2078"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476048" y="2659856"/>
            <a:ext cx="6149340" cy="824746"/>
          </a:xfrm>
          <a:prstGeom prst="rect">
            <a:avLst/>
          </a:prstGeom>
          <a:noFill/>
          <a:ln/>
        </p:spPr>
        <p:txBody>
          <a:bodyPr wrap="none" rtlCol="0" anchor="t"/>
          <a:lstStyle/>
          <a:p>
            <a:pPr marL="0" indent="0">
              <a:lnSpc>
                <a:spcPts val="6494"/>
              </a:lnSpc>
              <a:buNone/>
            </a:pPr>
            <a:r>
              <a:rPr lang="en-US" sz="5195" dirty="0">
                <a:solidFill>
                  <a:srgbClr val="F2F0F4"/>
                </a:solidFill>
                <a:latin typeface="Montserrat" pitchFamily="34" charset="0"/>
                <a:ea typeface="Montserrat" pitchFamily="34" charset="-122"/>
                <a:cs typeface="Montserrat" pitchFamily="34" charset="-120"/>
              </a:rPr>
              <a:t>Switch statements</a:t>
            </a:r>
            <a:endParaRPr lang="en-US" sz="5195" dirty="0"/>
          </a:p>
        </p:txBody>
      </p:sp>
      <p:sp>
        <p:nvSpPr>
          <p:cNvPr id="6" name="Text 2"/>
          <p:cNvSpPr/>
          <p:nvPr/>
        </p:nvSpPr>
        <p:spPr>
          <a:xfrm>
            <a:off x="6476048" y="3880485"/>
            <a:ext cx="7164705" cy="1689259"/>
          </a:xfrm>
          <a:prstGeom prst="rect">
            <a:avLst/>
          </a:prstGeom>
          <a:noFill/>
          <a:ln/>
        </p:spPr>
        <p:txBody>
          <a:bodyPr wrap="square" rtlCol="0" anchor="t"/>
          <a:lstStyle/>
          <a:p>
            <a:pPr marL="0" indent="0">
              <a:lnSpc>
                <a:spcPts val="3325"/>
              </a:lnSpc>
              <a:buNone/>
            </a:pPr>
            <a:r>
              <a:rPr lang="en-US" sz="2078" dirty="0">
                <a:solidFill>
                  <a:srgbClr val="DCD7E5"/>
                </a:solidFill>
                <a:latin typeface="Heebo" pitchFamily="34" charset="0"/>
                <a:ea typeface="Heebo" pitchFamily="34" charset="-122"/>
                <a:cs typeface="Heebo" pitchFamily="34" charset="-120"/>
              </a:rPr>
              <a:t>Switch statements provide an alternative way to handle multiple conditions by using the value of a variable as an input and executing different code blocks based on the different possible values of the variable.</a:t>
            </a:r>
            <a:endParaRPr lang="en-US" sz="2078"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503</Words>
  <Application>Microsoft Office PowerPoint</Application>
  <PresentationFormat>Custom</PresentationFormat>
  <Paragraphs>52</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Heebo</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AHMAD FAISAL SAHIBZADA</cp:lastModifiedBy>
  <cp:revision>2</cp:revision>
  <dcterms:created xsi:type="dcterms:W3CDTF">2024-01-09T05:42:21Z</dcterms:created>
  <dcterms:modified xsi:type="dcterms:W3CDTF">2024-01-09T06:01:27Z</dcterms:modified>
</cp:coreProperties>
</file>